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3"/>
  </p:notesMasterIdLst>
  <p:sldIdLst>
    <p:sldId id="269" r:id="rId2"/>
    <p:sldId id="271" r:id="rId3"/>
    <p:sldId id="273" r:id="rId4"/>
    <p:sldId id="287" r:id="rId5"/>
    <p:sldId id="275" r:id="rId6"/>
    <p:sldId id="277" r:id="rId7"/>
    <p:sldId id="279" r:id="rId8"/>
    <p:sldId id="281" r:id="rId9"/>
    <p:sldId id="283" r:id="rId10"/>
    <p:sldId id="267" r:id="rId11"/>
    <p:sldId id="285" r:id="rId12"/>
  </p:sldIdLst>
  <p:sldSz cx="41148000" cy="22860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oley, Kylene" initials="CK" lastIdx="7" clrIdx="0">
    <p:extLst>
      <p:ext uri="{19B8F6BF-5375-455C-9EA6-DF929625EA0E}">
        <p15:presenceInfo xmlns:p15="http://schemas.microsoft.com/office/powerpoint/2012/main" userId="S-1-5-21-828376571-1197701538-1844936127-41541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7290"/>
    <a:srgbClr val="D147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660"/>
  </p:normalViewPr>
  <p:slideViewPr>
    <p:cSldViewPr snapToGrid="0">
      <p:cViewPr varScale="1">
        <p:scale>
          <a:sx n="32" d="100"/>
          <a:sy n="32" d="100"/>
        </p:scale>
        <p:origin x="49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88C24A-8467-4E4E-B25A-CE3C1F5CD9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89200" y="857250"/>
            <a:ext cx="41656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3DEC1-1789-4A86-B57F-E84E86A0C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004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7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 1979-2020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Low-pass filtered to exclude 7-day and faster periods with pl66 filter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40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Climatology derived from ERA-5 SST and processed with 7-day pl66 filter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41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SST’ is the SST anomaly</a:t>
            </a:r>
          </a:p>
          <a:p>
            <a:r>
              <a:rPr lang="en-US" dirty="0"/>
              <a:t>Points above top red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9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89200" y="857250"/>
            <a:ext cx="41656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year we can better see how periods of ocean surface heating precede the warmest events. Especially peak in SST’ in Jan of 2016 which was highlighted in the proposal. </a:t>
            </a:r>
          </a:p>
          <a:p>
            <a:r>
              <a:rPr lang="en-US" dirty="0"/>
              <a:t>Three episodes of stronger warming contributed to highest peak in SST’.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+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dSST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’/dt inform when to calculate surface ocean heat budget terms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3DEC1-1789-4A86-B57F-E84E86A0CC1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1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0" y="3741210"/>
            <a:ext cx="30861000" cy="7958667"/>
          </a:xfrm>
        </p:spPr>
        <p:txBody>
          <a:bodyPr anchor="b"/>
          <a:lstStyle>
            <a:lvl1pPr algn="ctr"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0" y="12006793"/>
            <a:ext cx="30861000" cy="5519207"/>
          </a:xfrm>
        </p:spPr>
        <p:txBody>
          <a:bodyPr/>
          <a:lstStyle>
            <a:lvl1pPr marL="0" indent="0" algn="ctr">
              <a:buNone/>
              <a:defRPr sz="8000"/>
            </a:lvl1pPr>
            <a:lvl2pPr marL="1523985" indent="0" algn="ctr">
              <a:buNone/>
              <a:defRPr sz="6667"/>
            </a:lvl2pPr>
            <a:lvl3pPr marL="3047970" indent="0" algn="ctr">
              <a:buNone/>
              <a:defRPr sz="6000"/>
            </a:lvl3pPr>
            <a:lvl4pPr marL="4571954" indent="0" algn="ctr">
              <a:buNone/>
              <a:defRPr sz="5333"/>
            </a:lvl4pPr>
            <a:lvl5pPr marL="6095939" indent="0" algn="ctr">
              <a:buNone/>
              <a:defRPr sz="5333"/>
            </a:lvl5pPr>
            <a:lvl6pPr marL="7619924" indent="0" algn="ctr">
              <a:buNone/>
              <a:defRPr sz="5333"/>
            </a:lvl6pPr>
            <a:lvl7pPr marL="9143909" indent="0" algn="ctr">
              <a:buNone/>
              <a:defRPr sz="5333"/>
            </a:lvl7pPr>
            <a:lvl8pPr marL="10667893" indent="0" algn="ctr">
              <a:buNone/>
              <a:defRPr sz="5333"/>
            </a:lvl8pPr>
            <a:lvl9pPr marL="12191878" indent="0" algn="ctr">
              <a:buNone/>
              <a:defRPr sz="53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4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37" y="1217084"/>
            <a:ext cx="8872538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25" y="1217084"/>
            <a:ext cx="26103263" cy="1937279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085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77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494" y="5699129"/>
            <a:ext cx="35490150" cy="9509123"/>
          </a:xfrm>
        </p:spPr>
        <p:txBody>
          <a:bodyPr anchor="b"/>
          <a:lstStyle>
            <a:lvl1pPr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494" y="15298212"/>
            <a:ext cx="35490150" cy="5000623"/>
          </a:xfrm>
        </p:spPr>
        <p:txBody>
          <a:bodyPr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523985" indent="0">
              <a:buNone/>
              <a:defRPr sz="6667">
                <a:solidFill>
                  <a:schemeClr val="tx1">
                    <a:tint val="75000"/>
                  </a:schemeClr>
                </a:solidFill>
              </a:defRPr>
            </a:lvl2pPr>
            <a:lvl3pPr marL="304797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3pPr>
            <a:lvl4pPr marL="457195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4pPr>
            <a:lvl5pPr marL="609593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5pPr>
            <a:lvl6pPr marL="761992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6pPr>
            <a:lvl7pPr marL="914390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7pPr>
            <a:lvl8pPr marL="10667893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8pPr>
            <a:lvl9pPr marL="12191878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66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2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75" y="6085417"/>
            <a:ext cx="174879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4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1217085"/>
            <a:ext cx="3549015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86" y="5603877"/>
            <a:ext cx="17407531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86" y="8350250"/>
            <a:ext cx="17407531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75" y="5603877"/>
            <a:ext cx="17493260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75" y="8350250"/>
            <a:ext cx="17493260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01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07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59" y="3291418"/>
            <a:ext cx="20831175" cy="16245417"/>
          </a:xfrm>
        </p:spPr>
        <p:txBody>
          <a:bodyPr/>
          <a:lstStyle>
            <a:lvl1pPr>
              <a:defRPr sz="10667"/>
            </a:lvl1pPr>
            <a:lvl2pPr>
              <a:defRPr sz="9333"/>
            </a:lvl2pPr>
            <a:lvl3pPr>
              <a:defRPr sz="8000"/>
            </a:lvl3pPr>
            <a:lvl4pPr>
              <a:defRPr sz="6667"/>
            </a:lvl4pPr>
            <a:lvl5pPr>
              <a:defRPr sz="6667"/>
            </a:lvl5pPr>
            <a:lvl6pPr>
              <a:defRPr sz="6667"/>
            </a:lvl6pPr>
            <a:lvl7pPr>
              <a:defRPr sz="6667"/>
            </a:lvl7pPr>
            <a:lvl8pPr>
              <a:defRPr sz="6667"/>
            </a:lvl8pPr>
            <a:lvl9pPr>
              <a:defRPr sz="6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31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6" y="1524000"/>
            <a:ext cx="13271300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59" y="3291418"/>
            <a:ext cx="20831175" cy="16245417"/>
          </a:xfrm>
        </p:spPr>
        <p:txBody>
          <a:bodyPr anchor="t"/>
          <a:lstStyle>
            <a:lvl1pPr marL="0" indent="0">
              <a:buNone/>
              <a:defRPr sz="10667"/>
            </a:lvl1pPr>
            <a:lvl2pPr marL="1523985" indent="0">
              <a:buNone/>
              <a:defRPr sz="9333"/>
            </a:lvl2pPr>
            <a:lvl3pPr marL="3047970" indent="0">
              <a:buNone/>
              <a:defRPr sz="8000"/>
            </a:lvl3pPr>
            <a:lvl4pPr marL="4571954" indent="0">
              <a:buNone/>
              <a:defRPr sz="6667"/>
            </a:lvl4pPr>
            <a:lvl5pPr marL="6095939" indent="0">
              <a:buNone/>
              <a:defRPr sz="6667"/>
            </a:lvl5pPr>
            <a:lvl6pPr marL="7619924" indent="0">
              <a:buNone/>
              <a:defRPr sz="6667"/>
            </a:lvl6pPr>
            <a:lvl7pPr marL="9143909" indent="0">
              <a:buNone/>
              <a:defRPr sz="6667"/>
            </a:lvl7pPr>
            <a:lvl8pPr marL="10667893" indent="0">
              <a:buNone/>
              <a:defRPr sz="6667"/>
            </a:lvl8pPr>
            <a:lvl9pPr marL="12191878" indent="0">
              <a:buNone/>
              <a:defRPr sz="6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6" y="6858000"/>
            <a:ext cx="13271300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73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C7290"/>
            </a:gs>
            <a:gs pos="16000">
              <a:schemeClr val="accent1">
                <a:lumMod val="45000"/>
                <a:lumOff val="55000"/>
              </a:schemeClr>
            </a:gs>
            <a:gs pos="8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25" y="1217085"/>
            <a:ext cx="3549015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25" y="6085417"/>
            <a:ext cx="3549015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2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E0D5F-EF8E-4089-A75E-93EF4FB18C6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75" y="21187835"/>
            <a:ext cx="1388745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75" y="21187835"/>
            <a:ext cx="92583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3DA9C-23C4-479D-81D8-6C3D9D3DE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9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3047970" rtl="0" eaLnBrk="1" latinLnBrk="0" hangingPunct="1">
        <a:lnSpc>
          <a:spcPct val="90000"/>
        </a:lnSpc>
        <a:spcBef>
          <a:spcPct val="0"/>
        </a:spcBef>
        <a:buNone/>
        <a:defRPr sz="14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61992" indent="-761992" algn="l" defTabSz="3047970" rtl="0" eaLnBrk="1" latinLnBrk="0" hangingPunct="1">
        <a:lnSpc>
          <a:spcPct val="90000"/>
        </a:lnSpc>
        <a:spcBef>
          <a:spcPts val="3333"/>
        </a:spcBef>
        <a:buFont typeface="Arial" panose="020B0604020202020204" pitchFamily="34" charset="0"/>
        <a:buChar char="•"/>
        <a:defRPr sz="9333" kern="1200">
          <a:solidFill>
            <a:schemeClr val="tx1"/>
          </a:solidFill>
          <a:latin typeface="+mn-lt"/>
          <a:ea typeface="+mn-ea"/>
          <a:cs typeface="+mn-cs"/>
        </a:defRPr>
      </a:lvl1pPr>
      <a:lvl2pPr marL="228597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3809962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667" kern="1200">
          <a:solidFill>
            <a:schemeClr val="tx1"/>
          </a:solidFill>
          <a:latin typeface="+mn-lt"/>
          <a:ea typeface="+mn-ea"/>
          <a:cs typeface="+mn-cs"/>
        </a:defRPr>
      </a:lvl3pPr>
      <a:lvl4pPr marL="533394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793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838191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90590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142988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953870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1pPr>
      <a:lvl2pPr marL="1523985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2pPr>
      <a:lvl3pPr marL="304797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195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09593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761992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14390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0667893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191878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hyperlink" Target="mailto:cooleyky@oregonstate.edu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ooleyky@oregonstate.edu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14EB84-956D-4572-92AF-372E73C4E63E}"/>
              </a:ext>
            </a:extLst>
          </p:cNvPr>
          <p:cNvSpPr/>
          <p:nvPr/>
        </p:nvSpPr>
        <p:spPr>
          <a:xfrm>
            <a:off x="0" y="0"/>
            <a:ext cx="8572500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86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61476F-BDB9-4314-A2A9-778A07331E78}"/>
              </a:ext>
            </a:extLst>
          </p:cNvPr>
          <p:cNvSpPr/>
          <p:nvPr/>
        </p:nvSpPr>
        <p:spPr>
          <a:xfrm>
            <a:off x="34596168" y="0"/>
            <a:ext cx="6551831" cy="228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62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79A0C6-DEDF-454A-A5A5-D88F9B887AAA}"/>
              </a:ext>
            </a:extLst>
          </p:cNvPr>
          <p:cNvSpPr txBox="1"/>
          <p:nvPr/>
        </p:nvSpPr>
        <p:spPr>
          <a:xfrm>
            <a:off x="473530" y="637314"/>
            <a:ext cx="733697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4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9A93E2-7EAE-4BAE-A318-21CE7C755763}"/>
              </a:ext>
            </a:extLst>
          </p:cNvPr>
          <p:cNvSpPr txBox="1"/>
          <p:nvPr/>
        </p:nvSpPr>
        <p:spPr>
          <a:xfrm>
            <a:off x="340180" y="3814918"/>
            <a:ext cx="76036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8E9174-90F1-4BBF-AF64-BD5D354321BA}"/>
              </a:ext>
            </a:extLst>
          </p:cNvPr>
          <p:cNvSpPr txBox="1"/>
          <p:nvPr/>
        </p:nvSpPr>
        <p:spPr>
          <a:xfrm>
            <a:off x="1" y="8995195"/>
            <a:ext cx="839744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Marine heat waves like those in the California Current System (CCS) have also been observed in the Chile-Peru System (CPS)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Dominant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forcings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of wind relaxations in the CCS have been found through analysis of the surface ocean heat budget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044E9D-2B43-498C-9D8E-3EDBBF145716}"/>
              </a:ext>
            </a:extLst>
          </p:cNvPr>
          <p:cNvSpPr txBox="1"/>
          <p:nvPr/>
        </p:nvSpPr>
        <p:spPr>
          <a:xfrm>
            <a:off x="0" y="14095322"/>
            <a:ext cx="85725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Obtain European Centre for Medium-Range Weather Forecasts reanalysis (ERA5) hourly SST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Define periods of intense warming as departures from climatology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Sort these times based on annual and seasonal occurrence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Take time derivative of SST’ for rates of anomalous warming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3666AE-626E-476F-B223-ADFCB810E323}"/>
              </a:ext>
            </a:extLst>
          </p:cNvPr>
          <p:cNvSpPr txBox="1"/>
          <p:nvPr/>
        </p:nvSpPr>
        <p:spPr>
          <a:xfrm>
            <a:off x="-1" y="19950628"/>
            <a:ext cx="85724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Future Work: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examine terms in the sea surface heat budget for which are dominant during different times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BAE4C0-B8FD-4A41-9DB9-87BA0AACA740}"/>
              </a:ext>
            </a:extLst>
          </p:cNvPr>
          <p:cNvSpPr txBox="1"/>
          <p:nvPr/>
        </p:nvSpPr>
        <p:spPr>
          <a:xfrm>
            <a:off x="12842621" y="4784414"/>
            <a:ext cx="1778977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Of all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SST anomalies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in the Punta 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Lavapie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Upwelling Center, 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the most extreme are dominated by positive anomalies 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which occur most often in December through February.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B35C44-27E0-4A5F-8385-C670BFADD399}"/>
              </a:ext>
            </a:extLst>
          </p:cNvPr>
          <p:cNvSpPr txBox="1"/>
          <p:nvPr/>
        </p:nvSpPr>
        <p:spPr>
          <a:xfrm>
            <a:off x="36521392" y="260578"/>
            <a:ext cx="2701381" cy="405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32" dirty="0">
                <a:latin typeface="Arial" panose="020B0604020202020204" pitchFamily="34" charset="0"/>
                <a:cs typeface="Arial" panose="020B0604020202020204" pitchFamily="34" charset="0"/>
              </a:rPr>
              <a:t>~~~~Ammo Bar ~~~~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EA3EC2-0BFF-4D6F-BE51-A0F70EC122B4}"/>
              </a:ext>
            </a:extLst>
          </p:cNvPr>
          <p:cNvSpPr txBox="1"/>
          <p:nvPr/>
        </p:nvSpPr>
        <p:spPr>
          <a:xfrm>
            <a:off x="34677164" y="16272453"/>
            <a:ext cx="63208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cooleyky@oregonstate.edu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45CC81-BC56-4F02-B5EE-93DC67C49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30" y="6331160"/>
            <a:ext cx="2307770" cy="230777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8E5CE40-A3AF-449A-AB8B-DF59BF6979DB}"/>
              </a:ext>
            </a:extLst>
          </p:cNvPr>
          <p:cNvSpPr txBox="1"/>
          <p:nvPr/>
        </p:nvSpPr>
        <p:spPr>
          <a:xfrm>
            <a:off x="3372715" y="6408752"/>
            <a:ext cx="349166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6E4DF9-A044-4234-907E-E0F8CC00B721}"/>
              </a:ext>
            </a:extLst>
          </p:cNvPr>
          <p:cNvSpPr txBox="1"/>
          <p:nvPr/>
        </p:nvSpPr>
        <p:spPr>
          <a:xfrm>
            <a:off x="34601789" y="19950628"/>
            <a:ext cx="63208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References and Acknowledgements: Flynn et al. (2017)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8C57FE-ADC0-42E8-A490-6BE74D89B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2621" y="9302429"/>
            <a:ext cx="17789779" cy="1048773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6007D6-EB8B-4FB0-AEB7-D8DE2F6322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342" y="729340"/>
            <a:ext cx="5701128" cy="206007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4A2C502-2840-40F9-94BE-CECCD4BF46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2395" y="3032409"/>
            <a:ext cx="3450397" cy="26244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77BAC5-309E-40E3-9A28-28F7130841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7165" y="6222595"/>
            <a:ext cx="6457346" cy="182263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C796997-3D1D-424E-A321-7DC0A33DBAA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8" b="3600"/>
          <a:stretch/>
        </p:blipFill>
        <p:spPr>
          <a:xfrm>
            <a:off x="34677164" y="8227220"/>
            <a:ext cx="6366753" cy="29614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E1D05F9-51EC-4524-AE38-0383F7A5CAA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6" t="3867" r="3828" b="3522"/>
          <a:stretch/>
        </p:blipFill>
        <p:spPr>
          <a:xfrm>
            <a:off x="34677164" y="11554910"/>
            <a:ext cx="6154849" cy="323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72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2550FC-C208-4F0F-AD10-09E1C856F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79" y="8653075"/>
            <a:ext cx="31584565" cy="1325581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B1B1EBC-7198-4317-AE48-A81C7474F89C}"/>
                  </a:ext>
                </a:extLst>
              </p:cNvPr>
              <p:cNvSpPr txBox="1"/>
              <p:nvPr/>
            </p:nvSpPr>
            <p:spPr>
              <a:xfrm>
                <a:off x="2194560" y="4617355"/>
                <a:ext cx="37520880" cy="40357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200" dirty="0">
                    <a:latin typeface="Arial" panose="020B0604020202020204" pitchFamily="34" charset="0"/>
                    <a:cs typeface="Arial" panose="020B0604020202020204" pitchFamily="34" charset="0"/>
                  </a:rPr>
                  <a:t>Peaks in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7200" b="1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7200" b="1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𝝏</m:t>
                        </m:r>
                        <m:r>
                          <a:rPr lang="en-US" sz="7200" b="1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𝑺𝑺</m:t>
                        </m:r>
                        <m:sSup>
                          <m:sSupPr>
                            <m:ctrlPr>
                              <a:rPr lang="en-US" sz="7200" b="1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7200" b="1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𝑻</m:t>
                            </m:r>
                          </m:e>
                          <m:sup>
                            <m:r>
                              <a:rPr lang="en-US" sz="7200" b="1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num>
                      <m:den>
                        <m:r>
                          <a:rPr lang="en-US" sz="7200" b="1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𝝏</m:t>
                        </m:r>
                        <m:r>
                          <a:rPr lang="en-US" sz="7200" b="1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den>
                    </m:f>
                  </m:oMath>
                </a14:m>
                <a:r>
                  <a:rPr lang="en-US" sz="7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lead</a:t>
                </a:r>
                <a:r>
                  <a:rPr lang="en-US" sz="7200" dirty="0">
                    <a:latin typeface="Arial" panose="020B0604020202020204" pitchFamily="34" charset="0"/>
                    <a:cs typeface="Arial" panose="020B0604020202020204" pitchFamily="34" charset="0"/>
                  </a:rPr>
                  <a:t> peaks in SST’</a:t>
                </a:r>
              </a:p>
              <a:p>
                <a:r>
                  <a:rPr lang="en-US" sz="7200" dirty="0">
                    <a:latin typeface="Arial" panose="020B0604020202020204" pitchFamily="34" charset="0"/>
                    <a:cs typeface="Arial" panose="020B0604020202020204" pitchFamily="34" charset="0"/>
                  </a:rPr>
                  <a:t>3-week low-pass filtered to show total warming that contributes to strong warm anomaly in proposal 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B1B1EBC-7198-4317-AE48-A81C7474F8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4560" y="4617355"/>
                <a:ext cx="37520880" cy="4035720"/>
              </a:xfrm>
              <a:prstGeom prst="rect">
                <a:avLst/>
              </a:prstGeom>
              <a:blipFill>
                <a:blip r:embed="rId4"/>
                <a:stretch>
                  <a:fillRect l="-1219" b="-114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A68E0DDE-9328-4548-AD68-12619BFA9B12}"/>
              </a:ext>
            </a:extLst>
          </p:cNvPr>
          <p:cNvSpPr/>
          <p:nvPr/>
        </p:nvSpPr>
        <p:spPr>
          <a:xfrm>
            <a:off x="1950719" y="3047695"/>
            <a:ext cx="258753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Calculating rates of anomalous warming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CA4C74-556A-41C0-B80B-F3BBEC2FA3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5760" y="951114"/>
            <a:ext cx="9418320" cy="5289302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EF506D99-EB4F-4729-BBF8-92A5CFB31F2E}"/>
              </a:ext>
            </a:extLst>
          </p:cNvPr>
          <p:cNvSpPr/>
          <p:nvPr/>
        </p:nvSpPr>
        <p:spPr>
          <a:xfrm>
            <a:off x="33619439" y="3198345"/>
            <a:ext cx="487681" cy="396240"/>
          </a:xfrm>
          <a:prstGeom prst="star5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90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67D348-41F1-4A05-B68D-F369BD9E30CF}"/>
              </a:ext>
            </a:extLst>
          </p:cNvPr>
          <p:cNvSpPr/>
          <p:nvPr/>
        </p:nvSpPr>
        <p:spPr>
          <a:xfrm>
            <a:off x="4137660" y="4018555"/>
            <a:ext cx="32872680" cy="17835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600" b="1" dirty="0">
                <a:solidFill>
                  <a:srgbClr val="000000"/>
                </a:solidFill>
                <a:latin typeface="Arial" panose="020B0604020202020204" pitchFamily="34" charset="0"/>
              </a:rPr>
              <a:t>Future Work:</a:t>
            </a:r>
            <a:endParaRPr lang="en-US" sz="9600" dirty="0"/>
          </a:p>
          <a:p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•Sea surface mixed layer heat budget </a:t>
            </a:r>
            <a:r>
              <a:rPr lang="en-US" sz="7200" dirty="0">
                <a:solidFill>
                  <a:srgbClr val="000000"/>
                </a:solidFill>
                <a:latin typeface="Calibri" panose="020F0502020204030204" pitchFamily="34" charset="0"/>
              </a:rPr>
              <a:t>following Flynn et al. 2017; </a:t>
            </a:r>
            <a:r>
              <a:rPr lang="en-US" sz="7200" dirty="0" err="1">
                <a:solidFill>
                  <a:srgbClr val="000000"/>
                </a:solidFill>
                <a:latin typeface="Calibri" panose="020F0502020204030204" pitchFamily="34" charset="0"/>
              </a:rPr>
              <a:t>Fewings</a:t>
            </a:r>
            <a:r>
              <a:rPr lang="en-US" sz="7200" dirty="0">
                <a:solidFill>
                  <a:srgbClr val="000000"/>
                </a:solidFill>
                <a:latin typeface="Calibri" panose="020F0502020204030204" pitchFamily="34" charset="0"/>
              </a:rPr>
              <a:t> and Brown 2019</a:t>
            </a:r>
            <a:endParaRPr lang="en-US" sz="7200" dirty="0"/>
          </a:p>
          <a:p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•Examine which terms are dominant leading to warmest periods</a:t>
            </a:r>
            <a:endParaRPr lang="en-US" sz="7200" dirty="0"/>
          </a:p>
          <a:p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•Utilize satellite ocean vector wind data, ERA5 and satellite-derived air-sea heat fluxes </a:t>
            </a:r>
            <a:r>
              <a:rPr lang="en-US" sz="7200" dirty="0" err="1">
                <a:solidFill>
                  <a:srgbClr val="000000"/>
                </a:solidFill>
                <a:latin typeface="Arial" panose="020B0604020202020204" pitchFamily="34" charset="0"/>
              </a:rPr>
              <a:t>OAFlux</a:t>
            </a:r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 and </a:t>
            </a:r>
            <a:r>
              <a:rPr lang="en-US" sz="7200" dirty="0" err="1">
                <a:solidFill>
                  <a:srgbClr val="000000"/>
                </a:solidFill>
                <a:latin typeface="Arial" panose="020B0604020202020204" pitchFamily="34" charset="0"/>
              </a:rPr>
              <a:t>SeaFlux</a:t>
            </a:r>
            <a:endParaRPr lang="en-US" sz="7200" dirty="0"/>
          </a:p>
          <a:p>
            <a:br>
              <a:rPr lang="en-US" sz="6600" dirty="0"/>
            </a:br>
            <a:endParaRPr lang="en-US" sz="66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 I hypothesize finding?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forcing mechanisms in northern and southern regions</a:t>
            </a:r>
          </a:p>
          <a:p>
            <a:pPr marL="483846" indent="-483846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Warming in northern region mimics CCS equatorward forcing mechanisms:</a:t>
            </a:r>
          </a:p>
          <a:p>
            <a:pPr marL="2212015" lvl="7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 entrainment and Ekman pumping at mixed layer base</a:t>
            </a:r>
          </a:p>
          <a:p>
            <a:pPr marL="2212015" lvl="7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additional warming driven by:</a:t>
            </a:r>
          </a:p>
          <a:p>
            <a:pPr marL="2295525" lvl="8" indent="1027113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Advection of SST gradients from warmer regions/equator</a:t>
            </a:r>
            <a:endParaRPr lang="en-US" sz="7200" dirty="0">
              <a:solidFill>
                <a:prstClr val="black"/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95525" lvl="8" indent="1027113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rgbClr val="000000"/>
                </a:solidFill>
                <a:latin typeface="Arial" panose="020B0604020202020204" pitchFamily="34" charset="0"/>
              </a:rPr>
              <a:t>Changes in cloudiness</a:t>
            </a:r>
            <a:endParaRPr lang="en-US" sz="4064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90308" indent="-290308">
              <a:buFont typeface="Arial" panose="020B0604020202020204" pitchFamily="34" charset="0"/>
              <a:buChar char="•"/>
            </a:pPr>
            <a:endParaRPr lang="en-US" sz="2032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95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3BB240-CCD9-4DDE-8DF6-6CC825B5F1CD}"/>
              </a:ext>
            </a:extLst>
          </p:cNvPr>
          <p:cNvSpPr/>
          <p:nvPr/>
        </p:nvSpPr>
        <p:spPr>
          <a:xfrm>
            <a:off x="6536268" y="5452812"/>
            <a:ext cx="2610333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Marine heat waves in the Chile-Peru Eastern Boundary Upwelling System:</a:t>
            </a:r>
            <a:endParaRPr lang="en-US" sz="9600" b="1" dirty="0">
              <a:solidFill>
                <a:prstClr val="black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FE8DE9-9F33-401A-8104-12F9F10653F5}"/>
              </a:ext>
            </a:extLst>
          </p:cNvPr>
          <p:cNvSpPr/>
          <p:nvPr/>
        </p:nvSpPr>
        <p:spPr>
          <a:xfrm>
            <a:off x="6536268" y="9461490"/>
            <a:ext cx="2610333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8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 of change in sea-surface temperature anomalies near a major upwelling center</a:t>
            </a:r>
            <a:endParaRPr lang="en-US" sz="8000" dirty="0">
              <a:solidFill>
                <a:prstClr val="black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04055-3494-4532-B849-E5C4AD656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839" y="13841130"/>
            <a:ext cx="5702813" cy="57028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0B8AA1-1BC7-4646-A295-F024BBDACAAF}"/>
              </a:ext>
            </a:extLst>
          </p:cNvPr>
          <p:cNvSpPr txBox="1"/>
          <p:nvPr/>
        </p:nvSpPr>
        <p:spPr>
          <a:xfrm>
            <a:off x="11077884" y="13841130"/>
            <a:ext cx="7350089" cy="25925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Presenter: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Kylene Cooley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cooleyky@oregonstate.edu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endParaRPr lang="en-US" sz="304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DBB72C-A041-46B9-B7DA-51EEAF6D0FAB}"/>
              </a:ext>
            </a:extLst>
          </p:cNvPr>
          <p:cNvSpPr txBox="1"/>
          <p:nvPr/>
        </p:nvSpPr>
        <p:spPr>
          <a:xfrm>
            <a:off x="11077884" y="16066068"/>
            <a:ext cx="74017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Authors: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Kylene Cooley, Melanie R.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, Jim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Lerczak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Oregon State University, CEOAS</a:t>
            </a:r>
          </a:p>
        </p:txBody>
      </p:sp>
    </p:spTree>
    <p:extLst>
      <p:ext uri="{BB962C8B-B14F-4D97-AF65-F5344CB8AC3E}">
        <p14:creationId xmlns:p14="http://schemas.microsoft.com/office/powerpoint/2010/main" val="331333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3F8266-D9C1-423A-845F-74673A108940}"/>
              </a:ext>
            </a:extLst>
          </p:cNvPr>
          <p:cNvSpPr/>
          <p:nvPr/>
        </p:nvSpPr>
        <p:spPr>
          <a:xfrm>
            <a:off x="2628900" y="9051121"/>
            <a:ext cx="10325100" cy="11264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6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Background: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SST and wind stress anomalies in the California Current System (CCS) during MHWs have also been observed in the CPS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6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Similar dipole structures as in </a:t>
            </a:r>
            <a:r>
              <a:rPr lang="en-US" sz="66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Fewings</a:t>
            </a:r>
            <a:r>
              <a:rPr lang="en-US" sz="6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Brown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F06D55-3347-422B-B284-017EA19D0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566" y="8896460"/>
            <a:ext cx="21814973" cy="122512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4D148E-2913-422F-983B-AB22E962E8A4}"/>
              </a:ext>
            </a:extLst>
          </p:cNvPr>
          <p:cNvSpPr txBox="1"/>
          <p:nvPr/>
        </p:nvSpPr>
        <p:spPr>
          <a:xfrm>
            <a:off x="2628900" y="4242534"/>
            <a:ext cx="344346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Marine heat waves (MHWs) affected the Chile-Peru System (CPS)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 in 2014-2016 and 2019-2020</a:t>
            </a:r>
          </a:p>
        </p:txBody>
      </p:sp>
    </p:spTree>
    <p:extLst>
      <p:ext uri="{BB962C8B-B14F-4D97-AF65-F5344CB8AC3E}">
        <p14:creationId xmlns:p14="http://schemas.microsoft.com/office/powerpoint/2010/main" val="108077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F6E352-71F5-4538-AD06-1EDFEF521BD3}"/>
              </a:ext>
            </a:extLst>
          </p:cNvPr>
          <p:cNvSpPr/>
          <p:nvPr/>
        </p:nvSpPr>
        <p:spPr>
          <a:xfrm>
            <a:off x="5806440" y="9175862"/>
            <a:ext cx="15560040" cy="10064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0308" indent="-290308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forcing mechanisms of wind relaxations in the CCS have been found through analysis of the surface ocean heat budget</a:t>
            </a:r>
          </a:p>
          <a:p>
            <a:pPr marL="1771650" lvl="2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Surface latent heat flux</a:t>
            </a:r>
          </a:p>
          <a:p>
            <a:pPr marL="1771650" lvl="2" indent="-857250"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 entrainment and Ekman pumping at the mixed layer base </a:t>
            </a:r>
          </a:p>
          <a:p>
            <a:pPr marL="290308" indent="-290308">
              <a:buFont typeface="Arial" panose="020B0604020202020204" pitchFamily="34" charset="0"/>
              <a:buChar char="•"/>
            </a:pPr>
            <a:endParaRPr lang="en-US" sz="7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CD6251-AB73-4FA8-A498-C2B772C517C6}"/>
              </a:ext>
            </a:extLst>
          </p:cNvPr>
          <p:cNvSpPr/>
          <p:nvPr/>
        </p:nvSpPr>
        <p:spPr>
          <a:xfrm>
            <a:off x="5806440" y="20780264"/>
            <a:ext cx="88396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Flynn et al. (2017) </a:t>
            </a:r>
            <a:endParaRPr 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B8EA6A-40B9-4787-BC13-AE4D0EDCABA9}"/>
              </a:ext>
            </a:extLst>
          </p:cNvPr>
          <p:cNvSpPr txBox="1"/>
          <p:nvPr/>
        </p:nvSpPr>
        <p:spPr>
          <a:xfrm>
            <a:off x="3296154" y="3774924"/>
            <a:ext cx="354515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rial" panose="020B0604020202020204" pitchFamily="34" charset="0"/>
                <a:cs typeface="Arial" panose="020B0604020202020204" pitchFamily="34" charset="0"/>
              </a:rPr>
              <a:t>Dominant forcing mechanisms of the surface ocean heat budget 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in the CPS during MHWs are not well defined.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9FDBB8-CB93-4049-AF1B-44FB1DC0D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5256" y="7103636"/>
            <a:ext cx="10248900" cy="1444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3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49E134-D73F-4793-8DE7-3D70F54290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188" y="9131604"/>
            <a:ext cx="33931224" cy="124834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086871-BE56-44C7-9BA3-E82842A35A99}"/>
              </a:ext>
            </a:extLst>
          </p:cNvPr>
          <p:cNvSpPr txBox="1"/>
          <p:nvPr/>
        </p:nvSpPr>
        <p:spPr>
          <a:xfrm>
            <a:off x="2926080" y="4970599"/>
            <a:ext cx="25968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We use SST near 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Punta </a:t>
            </a:r>
            <a:r>
              <a:rPr lang="en-US" sz="7200" b="1" dirty="0" err="1">
                <a:latin typeface="Arial" panose="020B0604020202020204" pitchFamily="34" charset="0"/>
                <a:cs typeface="Arial" panose="020B0604020202020204" pitchFamily="34" charset="0"/>
              </a:rPr>
              <a:t>Lavapié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 upwelling center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from 5</a:t>
            </a:r>
            <a:r>
              <a:rPr lang="en-US" sz="72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generation European Centre for Medium-Range Weather Forecasts reanalysis (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ERA5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US" sz="7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82F785-A47B-4FA5-B8B4-CF3396A1A0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9443" y="1242379"/>
            <a:ext cx="11952930" cy="67127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2B73CF-22B1-46BF-9F80-88007E71DB52}"/>
              </a:ext>
            </a:extLst>
          </p:cNvPr>
          <p:cNvSpPr txBox="1"/>
          <p:nvPr/>
        </p:nvSpPr>
        <p:spPr>
          <a:xfrm>
            <a:off x="2926080" y="3200400"/>
            <a:ext cx="220095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</a:t>
            </a:r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27395D1D-C57D-4D81-8619-52DEF30BF2D0}"/>
              </a:ext>
            </a:extLst>
          </p:cNvPr>
          <p:cNvSpPr/>
          <p:nvPr/>
        </p:nvSpPr>
        <p:spPr>
          <a:xfrm>
            <a:off x="32278319" y="3985230"/>
            <a:ext cx="426721" cy="362025"/>
          </a:xfrm>
          <a:prstGeom prst="star5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5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2A190C-FD38-406C-997A-303DAEECF247}"/>
              </a:ext>
            </a:extLst>
          </p:cNvPr>
          <p:cNvSpPr/>
          <p:nvPr/>
        </p:nvSpPr>
        <p:spPr>
          <a:xfrm>
            <a:off x="2606040" y="4870550"/>
            <a:ext cx="37071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 we calculate the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climatological annual cycle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FF623-EC44-45FD-88E8-E3A3888D6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8605" y="6339642"/>
            <a:ext cx="20627956" cy="156398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7E43FE-B9CE-4144-9F47-05EB820A29C4}"/>
              </a:ext>
            </a:extLst>
          </p:cNvPr>
          <p:cNvSpPr txBox="1"/>
          <p:nvPr/>
        </p:nvSpPr>
        <p:spPr>
          <a:xfrm>
            <a:off x="2606040" y="3300890"/>
            <a:ext cx="22350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861FF8-7F28-4415-AD37-3B2A59C4B9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7877" y="632262"/>
            <a:ext cx="10162764" cy="5707380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672613DD-54DF-47B2-AA52-F02A34180367}"/>
              </a:ext>
            </a:extLst>
          </p:cNvPr>
          <p:cNvSpPr/>
          <p:nvPr/>
        </p:nvSpPr>
        <p:spPr>
          <a:xfrm>
            <a:off x="33467039" y="3037802"/>
            <a:ext cx="487681" cy="396240"/>
          </a:xfrm>
          <a:prstGeom prst="star5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2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1215E9-5DA5-445A-AED9-5AC0F4107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49" y="8582675"/>
            <a:ext cx="39320302" cy="133095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AEC3FB-8BD1-4A97-9AB2-8B93379754E8}"/>
              </a:ext>
            </a:extLst>
          </p:cNvPr>
          <p:cNvSpPr txBox="1"/>
          <p:nvPr/>
        </p:nvSpPr>
        <p:spPr>
          <a:xfrm>
            <a:off x="1828800" y="5113020"/>
            <a:ext cx="35783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focus on periods of intense warm anomalies where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SST’ exceeds two standard deviations</a:t>
            </a: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the mean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2A5C0C-CD3E-438E-9363-B289F0FA8B36}"/>
              </a:ext>
            </a:extLst>
          </p:cNvPr>
          <p:cNvSpPr txBox="1"/>
          <p:nvPr/>
        </p:nvSpPr>
        <p:spPr>
          <a:xfrm>
            <a:off x="1828800" y="3543360"/>
            <a:ext cx="220095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9B16B5-26F1-4929-95C7-350EE18607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81437" y="983756"/>
            <a:ext cx="7352714" cy="4129264"/>
          </a:xfrm>
          <a:prstGeom prst="rect">
            <a:avLst/>
          </a:prstGeom>
        </p:spPr>
      </p:pic>
      <p:sp>
        <p:nvSpPr>
          <p:cNvPr id="7" name="Star: 5 Points 6">
            <a:extLst>
              <a:ext uri="{FF2B5EF4-FFF2-40B4-BE49-F238E27FC236}">
                <a16:creationId xmlns:a16="http://schemas.microsoft.com/office/drawing/2014/main" id="{F3C886FE-FB1C-4F5E-8ED2-E5428E1B1654}"/>
              </a:ext>
            </a:extLst>
          </p:cNvPr>
          <p:cNvSpPr/>
          <p:nvPr/>
        </p:nvSpPr>
        <p:spPr>
          <a:xfrm>
            <a:off x="35021519" y="2591724"/>
            <a:ext cx="487681" cy="396240"/>
          </a:xfrm>
          <a:prstGeom prst="star5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551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3ACAC3-FB23-42E7-9FDF-01D87343D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087" y="7504448"/>
            <a:ext cx="26969825" cy="1445294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A8BF72-B020-4F3F-BDDB-77C377BD3DAB}"/>
              </a:ext>
            </a:extLst>
          </p:cNvPr>
          <p:cNvSpPr/>
          <p:nvPr/>
        </p:nvSpPr>
        <p:spPr>
          <a:xfrm>
            <a:off x="1657350" y="5301343"/>
            <a:ext cx="378332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Strong warm (and cold) anomalies occur most often in </a:t>
            </a:r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December through March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CD57F1-C1B2-41FA-8562-921F217DDC7F}"/>
              </a:ext>
            </a:extLst>
          </p:cNvPr>
          <p:cNvSpPr/>
          <p:nvPr/>
        </p:nvSpPr>
        <p:spPr>
          <a:xfrm>
            <a:off x="1657350" y="3455075"/>
            <a:ext cx="2793002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Isolating strong warm anomalies in CPS</a:t>
            </a:r>
          </a:p>
        </p:txBody>
      </p:sp>
    </p:spTree>
    <p:extLst>
      <p:ext uri="{BB962C8B-B14F-4D97-AF65-F5344CB8AC3E}">
        <p14:creationId xmlns:p14="http://schemas.microsoft.com/office/powerpoint/2010/main" val="2079898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DC5716-8A06-4E56-86D9-C4ABD161C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046" y="6468014"/>
            <a:ext cx="36359907" cy="1525998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896F292-C6A3-418E-A8B0-391072BFE9F0}"/>
              </a:ext>
            </a:extLst>
          </p:cNvPr>
          <p:cNvSpPr/>
          <p:nvPr/>
        </p:nvSpPr>
        <p:spPr>
          <a:xfrm>
            <a:off x="2380173" y="4754859"/>
            <a:ext cx="2473824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7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Estimate time derivative</a:t>
            </a:r>
            <a:r>
              <a:rPr lang="en-US" sz="7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temperature anomaly, SST’</a:t>
            </a:r>
            <a:endParaRPr lang="en-US" sz="72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9A943C-284E-4710-895E-0EB413F200CB}"/>
              </a:ext>
            </a:extLst>
          </p:cNvPr>
          <p:cNvSpPr txBox="1"/>
          <p:nvPr/>
        </p:nvSpPr>
        <p:spPr>
          <a:xfrm>
            <a:off x="2394046" y="3185199"/>
            <a:ext cx="220800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Calculating</a:t>
            </a:r>
            <a:r>
              <a:rPr lang="en-US" sz="9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rates of anomalous warming</a:t>
            </a:r>
            <a:endParaRPr lang="en-US" sz="9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AE29249-75D1-496D-959D-7EC0A855CE0C}"/>
              </a:ext>
            </a:extLst>
          </p:cNvPr>
          <p:cNvSpPr/>
          <p:nvPr/>
        </p:nvSpPr>
        <p:spPr>
          <a:xfrm>
            <a:off x="5303520" y="101803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8D9547-5BCD-4BE1-82BF-4EADB8E0037E}"/>
              </a:ext>
            </a:extLst>
          </p:cNvPr>
          <p:cNvSpPr/>
          <p:nvPr/>
        </p:nvSpPr>
        <p:spPr>
          <a:xfrm>
            <a:off x="5410200" y="1283208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2B8EA1D-63E1-4392-8489-C0BCD5329689}"/>
              </a:ext>
            </a:extLst>
          </p:cNvPr>
          <p:cNvSpPr/>
          <p:nvPr/>
        </p:nvSpPr>
        <p:spPr>
          <a:xfrm>
            <a:off x="5501640" y="11027485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F74FBCD-0CCC-4C71-AD32-7D1EEB257301}"/>
              </a:ext>
            </a:extLst>
          </p:cNvPr>
          <p:cNvSpPr/>
          <p:nvPr/>
        </p:nvSpPr>
        <p:spPr>
          <a:xfrm>
            <a:off x="4785360" y="135331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8AB91F-D978-44E5-A720-42CBD002EEF2}"/>
              </a:ext>
            </a:extLst>
          </p:cNvPr>
          <p:cNvSpPr/>
          <p:nvPr/>
        </p:nvSpPr>
        <p:spPr>
          <a:xfrm>
            <a:off x="6278880" y="123139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3406D86-4A08-4AC6-9A44-5A555E038232}"/>
              </a:ext>
            </a:extLst>
          </p:cNvPr>
          <p:cNvSpPr/>
          <p:nvPr/>
        </p:nvSpPr>
        <p:spPr>
          <a:xfrm>
            <a:off x="7650480" y="113385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538DF4C-C670-4D5C-8DA3-2BBC23755B1F}"/>
              </a:ext>
            </a:extLst>
          </p:cNvPr>
          <p:cNvSpPr/>
          <p:nvPr/>
        </p:nvSpPr>
        <p:spPr>
          <a:xfrm>
            <a:off x="8351520" y="117348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7D5A415-B40F-4FFD-83D7-D898D7873FBF}"/>
              </a:ext>
            </a:extLst>
          </p:cNvPr>
          <p:cNvSpPr/>
          <p:nvPr/>
        </p:nvSpPr>
        <p:spPr>
          <a:xfrm>
            <a:off x="7863840" y="126492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13357BA-03B2-47EE-AAD9-5493FEEC2F56}"/>
              </a:ext>
            </a:extLst>
          </p:cNvPr>
          <p:cNvSpPr/>
          <p:nvPr/>
        </p:nvSpPr>
        <p:spPr>
          <a:xfrm>
            <a:off x="10789920" y="130149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2EA030A-6931-484E-B612-2C8D64A4DD94}"/>
              </a:ext>
            </a:extLst>
          </p:cNvPr>
          <p:cNvSpPr/>
          <p:nvPr/>
        </p:nvSpPr>
        <p:spPr>
          <a:xfrm>
            <a:off x="12893040" y="103632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2136694-B9BD-4A08-9827-1F3D486D1045}"/>
              </a:ext>
            </a:extLst>
          </p:cNvPr>
          <p:cNvSpPr/>
          <p:nvPr/>
        </p:nvSpPr>
        <p:spPr>
          <a:xfrm>
            <a:off x="14642616" y="115519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859C7EF-3123-4069-B23E-EB49130FBFA7}"/>
              </a:ext>
            </a:extLst>
          </p:cNvPr>
          <p:cNvSpPr/>
          <p:nvPr/>
        </p:nvSpPr>
        <p:spPr>
          <a:xfrm>
            <a:off x="18806160" y="99669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8D562A8-55AC-4650-AC1E-707D2514066C}"/>
              </a:ext>
            </a:extLst>
          </p:cNvPr>
          <p:cNvSpPr/>
          <p:nvPr/>
        </p:nvSpPr>
        <p:spPr>
          <a:xfrm>
            <a:off x="19293840" y="117348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16E2535-74DD-4291-8E68-44EE81CAB457}"/>
              </a:ext>
            </a:extLst>
          </p:cNvPr>
          <p:cNvSpPr/>
          <p:nvPr/>
        </p:nvSpPr>
        <p:spPr>
          <a:xfrm>
            <a:off x="26609040" y="91440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0D6B82-7B0E-4B7B-8AE8-DEE7E2555DEA}"/>
              </a:ext>
            </a:extLst>
          </p:cNvPr>
          <p:cNvSpPr/>
          <p:nvPr/>
        </p:nvSpPr>
        <p:spPr>
          <a:xfrm>
            <a:off x="27340560" y="932688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41FB3C9-18B8-475F-A508-A15A87AADBD0}"/>
              </a:ext>
            </a:extLst>
          </p:cNvPr>
          <p:cNvSpPr/>
          <p:nvPr/>
        </p:nvSpPr>
        <p:spPr>
          <a:xfrm>
            <a:off x="29626560" y="119481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808F7D1-59E6-4A17-B3D1-14752253A19D}"/>
              </a:ext>
            </a:extLst>
          </p:cNvPr>
          <p:cNvSpPr/>
          <p:nvPr/>
        </p:nvSpPr>
        <p:spPr>
          <a:xfrm>
            <a:off x="30419040" y="896112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A9D5889-C0FD-40B2-8FA2-8D885DDDE2CB}"/>
              </a:ext>
            </a:extLst>
          </p:cNvPr>
          <p:cNvSpPr/>
          <p:nvPr/>
        </p:nvSpPr>
        <p:spPr>
          <a:xfrm>
            <a:off x="31181040" y="113690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F9FF9A1-CB8A-4DC5-8982-C91F373AD2D2}"/>
              </a:ext>
            </a:extLst>
          </p:cNvPr>
          <p:cNvSpPr/>
          <p:nvPr/>
        </p:nvSpPr>
        <p:spPr>
          <a:xfrm>
            <a:off x="32644080" y="856488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724AF4F-1031-4056-B212-CAE62E248457}"/>
              </a:ext>
            </a:extLst>
          </p:cNvPr>
          <p:cNvSpPr/>
          <p:nvPr/>
        </p:nvSpPr>
        <p:spPr>
          <a:xfrm>
            <a:off x="34838640" y="116433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824BA5E-B84D-4E46-AACC-4B2D681488F3}"/>
              </a:ext>
            </a:extLst>
          </p:cNvPr>
          <p:cNvSpPr/>
          <p:nvPr/>
        </p:nvSpPr>
        <p:spPr>
          <a:xfrm>
            <a:off x="22128480" y="131064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49A3FFB-8F22-49E9-95CC-395D78A97EF9}"/>
              </a:ext>
            </a:extLst>
          </p:cNvPr>
          <p:cNvSpPr/>
          <p:nvPr/>
        </p:nvSpPr>
        <p:spPr>
          <a:xfrm>
            <a:off x="15209520" y="127406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3688D7F-161C-4192-9EC0-372ED8173E25}"/>
              </a:ext>
            </a:extLst>
          </p:cNvPr>
          <p:cNvSpPr/>
          <p:nvPr/>
        </p:nvSpPr>
        <p:spPr>
          <a:xfrm>
            <a:off x="16703040" y="1283208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C9C3248-F668-4ABC-8AC9-8D22DD115559}"/>
              </a:ext>
            </a:extLst>
          </p:cNvPr>
          <p:cNvSpPr/>
          <p:nvPr/>
        </p:nvSpPr>
        <p:spPr>
          <a:xfrm>
            <a:off x="18638520" y="121310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7AF51B0-7578-4214-A983-695F7A71C91F}"/>
              </a:ext>
            </a:extLst>
          </p:cNvPr>
          <p:cNvSpPr/>
          <p:nvPr/>
        </p:nvSpPr>
        <p:spPr>
          <a:xfrm>
            <a:off x="18196560" y="126492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09F4991-10AA-4B22-BFA7-51E61776064B}"/>
              </a:ext>
            </a:extLst>
          </p:cNvPr>
          <p:cNvSpPr/>
          <p:nvPr/>
        </p:nvSpPr>
        <p:spPr>
          <a:xfrm>
            <a:off x="18577560" y="1255776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AFEB3BE-01F2-4D38-AF26-872B24BC88FF}"/>
              </a:ext>
            </a:extLst>
          </p:cNvPr>
          <p:cNvSpPr/>
          <p:nvPr/>
        </p:nvSpPr>
        <p:spPr>
          <a:xfrm>
            <a:off x="16824960" y="13344906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563CD60-3B19-407C-BD93-F9A828C1487B}"/>
              </a:ext>
            </a:extLst>
          </p:cNvPr>
          <p:cNvSpPr/>
          <p:nvPr/>
        </p:nvSpPr>
        <p:spPr>
          <a:xfrm>
            <a:off x="16489680" y="137160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72FABE9-DBA5-4B90-A33B-43797F1D2710}"/>
              </a:ext>
            </a:extLst>
          </p:cNvPr>
          <p:cNvSpPr/>
          <p:nvPr/>
        </p:nvSpPr>
        <p:spPr>
          <a:xfrm>
            <a:off x="6918960" y="138074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AAE9B1D-AFF0-49AC-AD5F-D6CC844AF950}"/>
              </a:ext>
            </a:extLst>
          </p:cNvPr>
          <p:cNvSpPr/>
          <p:nvPr/>
        </p:nvSpPr>
        <p:spPr>
          <a:xfrm>
            <a:off x="30312360" y="127406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C3A9E37-5091-4E8C-97DE-639120A28E7B}"/>
              </a:ext>
            </a:extLst>
          </p:cNvPr>
          <p:cNvSpPr/>
          <p:nvPr/>
        </p:nvSpPr>
        <p:spPr>
          <a:xfrm>
            <a:off x="32080200" y="1274064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11069AA-B93C-4D61-8FF0-6F1229DFADBB}"/>
              </a:ext>
            </a:extLst>
          </p:cNvPr>
          <p:cNvSpPr/>
          <p:nvPr/>
        </p:nvSpPr>
        <p:spPr>
          <a:xfrm>
            <a:off x="32415480" y="13106400"/>
            <a:ext cx="213360" cy="18288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693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1357</TotalTime>
  <Words>705</Words>
  <Application>Microsoft Office PowerPoint</Application>
  <PresentationFormat>Custom</PresentationFormat>
  <Paragraphs>77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Marine heat waves in the Chile-Peru Eastern Boundary Upwelling System: rates of change in sea-surface temperature anomalies near a major upwelling center</dc:title>
  <dc:creator>Cooley, Kylene</dc:creator>
  <cp:lastModifiedBy>Cooley, Kylene</cp:lastModifiedBy>
  <cp:revision>68</cp:revision>
  <dcterms:created xsi:type="dcterms:W3CDTF">2021-01-22T00:52:02Z</dcterms:created>
  <dcterms:modified xsi:type="dcterms:W3CDTF">2021-02-10T07:41:06Z</dcterms:modified>
</cp:coreProperties>
</file>

<file path=docProps/thumbnail.jpeg>
</file>